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1"/>
  </p:notesMasterIdLst>
  <p:sldIdLst>
    <p:sldId id="262" r:id="rId2"/>
    <p:sldId id="263" r:id="rId3"/>
    <p:sldId id="264" r:id="rId4"/>
    <p:sldId id="265" r:id="rId5"/>
    <p:sldId id="269" r:id="rId6"/>
    <p:sldId id="266" r:id="rId7"/>
    <p:sldId id="267" r:id="rId8"/>
    <p:sldId id="268" r:id="rId9"/>
    <p:sldId id="25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A74C2-8311-4763-B5A3-41583210FC48}" type="datetimeFigureOut">
              <a:rPr lang="en-US" smtClean="0"/>
              <a:t>19-Apr-21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06CB4-DF9C-4FD2-A215-E334C8CF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8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9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19-Apr-21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618350"/>
            <a:ext cx="10515600" cy="2387600"/>
          </a:xfrm>
        </p:spPr>
        <p:txBody>
          <a:bodyPr/>
          <a:lstStyle/>
          <a:p>
            <a:r>
              <a:rPr lang="en-US" b="1" dirty="0" smtClean="0"/>
              <a:t>            </a:t>
            </a:r>
            <a:r>
              <a:rPr lang="en-US" sz="4000" b="1" dirty="0" err="1" smtClean="0">
                <a:solidFill>
                  <a:schemeClr val="tx1"/>
                </a:solidFill>
              </a:rPr>
              <a:t>Kontrak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Perkuliahan</a:t>
            </a: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br>
              <a:rPr lang="en-US" sz="4000" b="1" dirty="0" smtClean="0">
                <a:solidFill>
                  <a:schemeClr val="tx1"/>
                </a:solidFill>
              </a:rPr>
            </a:b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</a:rPr>
              <a:t>               Semester </a:t>
            </a:r>
            <a:r>
              <a:rPr lang="en-US" sz="4000" b="1" dirty="0" err="1" smtClean="0">
                <a:solidFill>
                  <a:schemeClr val="tx1"/>
                </a:solidFill>
              </a:rPr>
              <a:t>Genap</a:t>
            </a:r>
            <a:r>
              <a:rPr lang="en-US" sz="4000" b="1" dirty="0" smtClean="0">
                <a:solidFill>
                  <a:schemeClr val="tx1"/>
                </a:solidFill>
              </a:rPr>
              <a:t> 2020/2021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4239" y="4737122"/>
            <a:ext cx="7301246" cy="150913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MANAJEMEN </a:t>
            </a:r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SDM MEDIA PENYIARAN</a:t>
            </a:r>
          </a:p>
          <a:p>
            <a:r>
              <a:rPr lang="en-US" b="1" dirty="0" err="1" smtClean="0">
                <a:solidFill>
                  <a:schemeClr val="tx1"/>
                </a:solidFill>
              </a:rPr>
              <a:t>Dody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Ginanjar</a:t>
            </a:r>
            <a:r>
              <a:rPr lang="en-US" b="1" dirty="0" smtClean="0">
                <a:solidFill>
                  <a:schemeClr val="tx1"/>
                </a:solidFill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</a:rPr>
              <a:t>MSi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1026" name="Picture 3" descr="Description: D:\My\My L\LOGO UNPAK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023"/>
              </a:clrFrom>
              <a:clrTo>
                <a:srgbClr val="FFF023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97" y="2039839"/>
            <a:ext cx="2562884" cy="2537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47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797" y="579549"/>
            <a:ext cx="10749367" cy="978794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Bahan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Kajian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30" y="1403797"/>
            <a:ext cx="11844269" cy="4773166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Mata </a:t>
            </a:r>
            <a:r>
              <a:rPr lang="en-US" sz="2400" b="1" dirty="0" err="1" smtClean="0">
                <a:solidFill>
                  <a:schemeClr val="tx1"/>
                </a:solidFill>
              </a:rPr>
              <a:t>kuliah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Manajemen</a:t>
            </a:r>
            <a:r>
              <a:rPr lang="en-US" sz="2400" b="1" dirty="0" smtClean="0">
                <a:solidFill>
                  <a:schemeClr val="tx1"/>
                </a:solidFill>
              </a:rPr>
              <a:t> SDM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merupakan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mata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kuliah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membekali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pengertahuan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keterampilan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mahasiswa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dengan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r>
              <a:rPr lang="en-US" sz="2400" b="1" dirty="0" err="1" smtClean="0">
                <a:solidFill>
                  <a:schemeClr val="tx1"/>
                </a:solidFill>
              </a:rPr>
              <a:t>mengedepankan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pemahaman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ruang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lingkup</a:t>
            </a:r>
            <a:r>
              <a:rPr lang="en-US" sz="2400" b="1" dirty="0" smtClean="0">
                <a:solidFill>
                  <a:schemeClr val="tx1"/>
                </a:solidFill>
              </a:rPr>
              <a:t> di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prenyiaran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en-US" sz="2400" b="1" dirty="0" err="1" smtClean="0">
                <a:solidFill>
                  <a:schemeClr val="tx1"/>
                </a:solidFill>
              </a:rPr>
              <a:t>Penguasaan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kebutuhan</a:t>
            </a:r>
            <a:r>
              <a:rPr lang="en-US" sz="2400" b="1" dirty="0" smtClean="0">
                <a:solidFill>
                  <a:schemeClr val="tx1"/>
                </a:solidFill>
              </a:rPr>
              <a:t> SDM yang </a:t>
            </a:r>
            <a:r>
              <a:rPr lang="en-US" sz="2400" b="1" dirty="0" err="1" smtClean="0">
                <a:solidFill>
                  <a:schemeClr val="tx1"/>
                </a:solidFill>
              </a:rPr>
              <a:t>sesuai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kebutuhan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guna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meningkatkan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kinerja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efektifitas</a:t>
            </a:r>
            <a:r>
              <a:rPr lang="en-US" sz="2400" b="1" dirty="0" smtClean="0">
                <a:solidFill>
                  <a:schemeClr val="tx1"/>
                </a:solidFill>
              </a:rPr>
              <a:t> agar </a:t>
            </a: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perusahaan</a:t>
            </a:r>
            <a:r>
              <a:rPr lang="en-US" sz="2400" b="1" dirty="0" smtClean="0">
                <a:solidFill>
                  <a:schemeClr val="tx1"/>
                </a:solidFill>
              </a:rPr>
              <a:t> di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tercapai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</a:p>
          <a:p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smtClean="0">
                <a:solidFill>
                  <a:schemeClr val="tx1"/>
                </a:solidFill>
              </a:rPr>
              <a:t>CAPAIAN PEMBELAJARAN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</a:rPr>
              <a:t>Memahami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bidang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kerja</a:t>
            </a:r>
            <a:r>
              <a:rPr lang="en-US" sz="2400" dirty="0" smtClean="0">
                <a:solidFill>
                  <a:schemeClr val="tx1"/>
                </a:solidFill>
              </a:rPr>
              <a:t> di </a:t>
            </a:r>
            <a:r>
              <a:rPr lang="en-US" sz="2400" dirty="0" err="1" smtClean="0">
                <a:solidFill>
                  <a:schemeClr val="tx1"/>
                </a:solidFill>
              </a:rPr>
              <a:t>dunia</a:t>
            </a:r>
            <a:r>
              <a:rPr lang="en-US" sz="2400" dirty="0" smtClean="0">
                <a:solidFill>
                  <a:schemeClr val="tx1"/>
                </a:solidFill>
              </a:rPr>
              <a:t>  media </a:t>
            </a:r>
            <a:r>
              <a:rPr lang="en-US" sz="2400" dirty="0" err="1" smtClean="0">
                <a:solidFill>
                  <a:schemeClr val="tx1"/>
                </a:solidFill>
              </a:rPr>
              <a:t>penyiaran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Memahami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kebutuhan</a:t>
            </a:r>
            <a:r>
              <a:rPr lang="en-US" sz="2400" dirty="0" smtClean="0">
                <a:solidFill>
                  <a:schemeClr val="tx1"/>
                </a:solidFill>
              </a:rPr>
              <a:t> SDM media </a:t>
            </a:r>
            <a:r>
              <a:rPr lang="en-US" sz="2400" dirty="0" err="1" smtClean="0">
                <a:solidFill>
                  <a:schemeClr val="tx1"/>
                </a:solidFill>
              </a:rPr>
              <a:t>penyiaran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Terampil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mengembangkan</a:t>
            </a:r>
            <a:r>
              <a:rPr lang="en-US" sz="2400" dirty="0" smtClean="0">
                <a:solidFill>
                  <a:schemeClr val="tx1"/>
                </a:solidFill>
              </a:rPr>
              <a:t> SDM </a:t>
            </a:r>
            <a:r>
              <a:rPr lang="en-US" sz="2400" dirty="0" err="1" smtClean="0">
                <a:solidFill>
                  <a:schemeClr val="tx1"/>
                </a:solidFill>
              </a:rPr>
              <a:t>dunia</a:t>
            </a:r>
            <a:r>
              <a:rPr lang="en-US" sz="2400" dirty="0" smtClean="0">
                <a:solidFill>
                  <a:schemeClr val="tx1"/>
                </a:solidFill>
              </a:rPr>
              <a:t> media  </a:t>
            </a:r>
            <a:r>
              <a:rPr lang="en-US" sz="2400" dirty="0" err="1" smtClean="0">
                <a:solidFill>
                  <a:schemeClr val="tx1"/>
                </a:solidFill>
              </a:rPr>
              <a:t>penyiaran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</a:p>
          <a:p>
            <a:pPr marL="457200" indent="-457200"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92906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730" y="1237431"/>
            <a:ext cx="11282766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>
                <a:solidFill>
                  <a:schemeClr val="tx1"/>
                </a:solidFill>
              </a:rPr>
              <a:t>Mahasiswa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menguasai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secara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mendalam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pengetahuan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tentang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definisi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manajemen</a:t>
            </a:r>
            <a:r>
              <a:rPr lang="en-US" sz="2400" b="1" dirty="0" smtClean="0">
                <a:solidFill>
                  <a:schemeClr val="tx1"/>
                </a:solidFill>
              </a:rPr>
              <a:t> SDM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fungsi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manajemen</a:t>
            </a:r>
            <a:r>
              <a:rPr lang="en-US" sz="2400" b="1" dirty="0" smtClean="0">
                <a:solidFill>
                  <a:schemeClr val="tx1"/>
                </a:solidFill>
              </a:rPr>
              <a:t> SDM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</a:rPr>
              <a:t>analisis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pekerjaan</a:t>
            </a:r>
            <a:r>
              <a:rPr lang="en-US" sz="2400" b="1" dirty="0" smtClean="0">
                <a:solidFill>
                  <a:schemeClr val="tx1"/>
                </a:solidFill>
              </a:rPr>
              <a:t>, proses </a:t>
            </a:r>
            <a:r>
              <a:rPr lang="en-US" sz="2400" b="1" dirty="0" err="1" smtClean="0">
                <a:solidFill>
                  <a:schemeClr val="tx1"/>
                </a:solidFill>
              </a:rPr>
              <a:t>rekrutmen</a:t>
            </a:r>
            <a:r>
              <a:rPr lang="en-US" sz="2400" b="1" dirty="0" smtClean="0">
                <a:solidFill>
                  <a:schemeClr val="tx1"/>
                </a:solidFill>
              </a:rPr>
              <a:t> SDM, </a:t>
            </a:r>
            <a:r>
              <a:rPr lang="en-US" sz="2400" b="1" dirty="0" err="1" smtClean="0">
                <a:solidFill>
                  <a:schemeClr val="tx1"/>
                </a:solidFill>
              </a:rPr>
              <a:t>struktur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organisasi</a:t>
            </a:r>
            <a:r>
              <a:rPr lang="en-US" sz="2400" b="1" dirty="0" smtClean="0">
                <a:solidFill>
                  <a:schemeClr val="tx1"/>
                </a:solidFill>
              </a:rPr>
              <a:t> 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</a:rPr>
              <a:t>mengelola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tim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kreatif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penimngkaatkan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karir</a:t>
            </a:r>
            <a:r>
              <a:rPr lang="en-US" sz="2400" b="1" dirty="0" smtClean="0">
                <a:solidFill>
                  <a:schemeClr val="tx1"/>
                </a:solidFill>
              </a:rPr>
              <a:t> di media </a:t>
            </a:r>
            <a:r>
              <a:rPr lang="en-US" sz="2400" b="1" dirty="0" err="1" smtClean="0">
                <a:solidFill>
                  <a:schemeClr val="tx1"/>
                </a:solidFill>
              </a:rPr>
              <a:t>penyiaran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800" b="1" dirty="0" err="1" smtClean="0">
                <a:solidFill>
                  <a:schemeClr val="tx1"/>
                </a:solidFill>
              </a:rPr>
              <a:t>Teknis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Perkuliahan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</a:rPr>
              <a:t>Bobot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kuliah</a:t>
            </a:r>
            <a:r>
              <a:rPr lang="en-US" b="1" dirty="0" smtClean="0">
                <a:solidFill>
                  <a:schemeClr val="tx1"/>
                </a:solidFill>
              </a:rPr>
              <a:t>  3 </a:t>
            </a:r>
            <a:r>
              <a:rPr lang="en-US" b="1" dirty="0" err="1" smtClean="0">
                <a:solidFill>
                  <a:schemeClr val="tx1"/>
                </a:solidFill>
              </a:rPr>
              <a:t>Satuan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Kredit</a:t>
            </a:r>
            <a:r>
              <a:rPr lang="en-US" b="1" dirty="0" smtClean="0">
                <a:solidFill>
                  <a:schemeClr val="tx1"/>
                </a:solidFill>
              </a:rPr>
              <a:t> Semester (SKS)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1.  Total </a:t>
            </a:r>
            <a:r>
              <a:rPr lang="en-US" b="1" dirty="0" err="1" smtClean="0">
                <a:solidFill>
                  <a:schemeClr val="tx1"/>
                </a:solidFill>
              </a:rPr>
              <a:t>Pertemuan</a:t>
            </a:r>
            <a:r>
              <a:rPr lang="en-US" b="1" dirty="0" smtClean="0">
                <a:solidFill>
                  <a:schemeClr val="tx1"/>
                </a:solidFill>
              </a:rPr>
              <a:t> 16 kali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 smtClean="0">
                <a:solidFill>
                  <a:schemeClr val="tx1"/>
                </a:solidFill>
              </a:rPr>
              <a:t> Online/ </a:t>
            </a:r>
            <a:r>
              <a:rPr lang="en-US" b="1" dirty="0" err="1" smtClean="0">
                <a:solidFill>
                  <a:schemeClr val="tx1"/>
                </a:solidFill>
              </a:rPr>
              <a:t>Diskusi</a:t>
            </a:r>
            <a:r>
              <a:rPr lang="en-US" b="1" dirty="0" smtClean="0">
                <a:solidFill>
                  <a:schemeClr val="tx1"/>
                </a:solidFill>
              </a:rPr>
              <a:t> (2 X UTS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UAS)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2. </a:t>
            </a:r>
            <a:r>
              <a:rPr lang="en-US" b="1" dirty="0" err="1" smtClean="0">
                <a:solidFill>
                  <a:schemeClr val="tx1"/>
                </a:solidFill>
              </a:rPr>
              <a:t>Tugas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makalah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perorangan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kelompok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7730" y="591100"/>
            <a:ext cx="83146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/>
              <a:t>Keterampilan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Umum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78625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826" y="3145598"/>
            <a:ext cx="11157763" cy="40874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Bahan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Pustaka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394" y="979770"/>
            <a:ext cx="10778543" cy="2283858"/>
          </a:xfrm>
        </p:spPr>
        <p:txBody>
          <a:bodyPr>
            <a:norm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1. </a:t>
            </a:r>
            <a:r>
              <a:rPr lang="en-US" b="1" dirty="0" err="1" smtClean="0"/>
              <a:t>Kehadiran</a:t>
            </a:r>
            <a:r>
              <a:rPr lang="en-US" b="1" dirty="0" smtClean="0"/>
              <a:t> 10 % 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2. </a:t>
            </a:r>
            <a:r>
              <a:rPr lang="en-US" b="1" dirty="0" err="1" smtClean="0"/>
              <a:t>Tugas</a:t>
            </a:r>
            <a:r>
              <a:rPr lang="en-US" b="1" dirty="0" smtClean="0"/>
              <a:t>  20 % 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3. </a:t>
            </a:r>
            <a:r>
              <a:rPr lang="en-US" b="1" dirty="0" err="1" smtClean="0"/>
              <a:t>Ujian</a:t>
            </a:r>
            <a:r>
              <a:rPr lang="en-US" b="1" dirty="0" smtClean="0"/>
              <a:t> Tengah Semester 30 % 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4. </a:t>
            </a:r>
            <a:r>
              <a:rPr lang="en-US" b="1" dirty="0" err="1" smtClean="0"/>
              <a:t>Ujian</a:t>
            </a:r>
            <a:r>
              <a:rPr lang="en-US" b="1" dirty="0" smtClean="0"/>
              <a:t> </a:t>
            </a:r>
            <a:r>
              <a:rPr lang="en-US" b="1" dirty="0" err="1" smtClean="0"/>
              <a:t>Akhir</a:t>
            </a:r>
            <a:r>
              <a:rPr lang="en-US" b="1" dirty="0" smtClean="0"/>
              <a:t> Semester  40%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1826" y="775395"/>
            <a:ext cx="11157763" cy="40874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>
                <a:solidFill>
                  <a:schemeClr val="tx1"/>
                </a:solidFill>
              </a:rPr>
              <a:t>Bobot</a:t>
            </a:r>
            <a:r>
              <a:rPr lang="en-US" sz="3200" b="1" dirty="0" smtClean="0">
                <a:solidFill>
                  <a:schemeClr val="tx1"/>
                </a:solidFill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</a:rPr>
              <a:t>Penilaian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41826" y="969929"/>
            <a:ext cx="10778543" cy="4351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 2" pitchFamily="18" charset="2"/>
              <a:buAutoNum type="arabicPeriod"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41826" y="3061884"/>
            <a:ext cx="10778543" cy="383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b="1" dirty="0" err="1" smtClean="0"/>
              <a:t>Ljijan</a:t>
            </a:r>
            <a:r>
              <a:rPr lang="en-US" b="1" dirty="0" smtClean="0"/>
              <a:t> </a:t>
            </a:r>
            <a:r>
              <a:rPr lang="en-US" b="1" dirty="0" err="1" smtClean="0"/>
              <a:t>Poltak</a:t>
            </a:r>
            <a:r>
              <a:rPr lang="en-US" b="1" dirty="0" smtClean="0"/>
              <a:t> </a:t>
            </a:r>
            <a:r>
              <a:rPr lang="en-US" b="1" dirty="0" err="1" smtClean="0"/>
              <a:t>Sinambela</a:t>
            </a:r>
            <a:r>
              <a:rPr lang="en-US" b="1" dirty="0" smtClean="0"/>
              <a:t>. </a:t>
            </a:r>
            <a:r>
              <a:rPr lang="en-US" b="1" i="1" dirty="0" err="1" smtClean="0"/>
              <a:t>Manajemen</a:t>
            </a:r>
            <a:r>
              <a:rPr lang="en-US" b="1" i="1" dirty="0" smtClean="0"/>
              <a:t> </a:t>
            </a:r>
            <a:r>
              <a:rPr lang="en-US" b="1" i="1" dirty="0" err="1" smtClean="0"/>
              <a:t>Sumber</a:t>
            </a:r>
            <a:r>
              <a:rPr lang="en-US" b="1" i="1" dirty="0" smtClean="0"/>
              <a:t> </a:t>
            </a:r>
            <a:r>
              <a:rPr lang="en-US" b="1" i="1" dirty="0" err="1" smtClean="0"/>
              <a:t>Daya</a:t>
            </a:r>
            <a:r>
              <a:rPr lang="en-US" b="1" i="1" dirty="0" smtClean="0"/>
              <a:t> </a:t>
            </a:r>
            <a:r>
              <a:rPr lang="en-US" b="1" i="1" dirty="0" err="1" smtClean="0"/>
              <a:t>Manusia</a:t>
            </a:r>
            <a:r>
              <a:rPr lang="en-US" b="1" i="1" dirty="0" smtClean="0"/>
              <a:t>.</a:t>
            </a:r>
            <a:r>
              <a:rPr lang="en-US" b="1" dirty="0" smtClean="0"/>
              <a:t> Jakarta. </a:t>
            </a:r>
            <a:r>
              <a:rPr lang="en-US" b="1" dirty="0" err="1" smtClean="0"/>
              <a:t>Bumi</a:t>
            </a:r>
            <a:r>
              <a:rPr lang="en-US" b="1" dirty="0" smtClean="0"/>
              <a:t> </a:t>
            </a:r>
            <a:r>
              <a:rPr lang="en-US" b="1" dirty="0" err="1" smtClean="0"/>
              <a:t>Aksara</a:t>
            </a:r>
            <a:r>
              <a:rPr lang="en-US" b="1" dirty="0" smtClean="0"/>
              <a:t>. 2017. </a:t>
            </a:r>
          </a:p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Morissan</a:t>
            </a:r>
            <a:r>
              <a:rPr lang="en-US" b="1" dirty="0" smtClean="0"/>
              <a:t>. </a:t>
            </a:r>
            <a:r>
              <a:rPr lang="en-US" b="1" i="1" dirty="0" err="1" smtClean="0"/>
              <a:t>Manajemen</a:t>
            </a:r>
            <a:r>
              <a:rPr lang="en-US" b="1" i="1" dirty="0" smtClean="0"/>
              <a:t> Media </a:t>
            </a:r>
            <a:r>
              <a:rPr lang="en-US" b="1" i="1" dirty="0" err="1" smtClean="0"/>
              <a:t>Penyiaran</a:t>
            </a:r>
            <a:r>
              <a:rPr lang="en-US" b="1" dirty="0" smtClean="0"/>
              <a:t>. </a:t>
            </a:r>
            <a:r>
              <a:rPr lang="en-US" b="1" dirty="0" err="1" smtClean="0"/>
              <a:t>Kencana</a:t>
            </a:r>
            <a:r>
              <a:rPr lang="en-US" b="1" dirty="0" smtClean="0"/>
              <a:t>. 2011. Jakarta. </a:t>
            </a:r>
          </a:p>
          <a:p>
            <a:pPr marL="0" indent="0">
              <a:buNone/>
            </a:pPr>
            <a:r>
              <a:rPr lang="en-US" b="1" dirty="0" smtClean="0"/>
              <a:t>3. Pringle, Pieter K. </a:t>
            </a:r>
            <a:r>
              <a:rPr lang="en-US" b="1" i="1" dirty="0" smtClean="0"/>
              <a:t>Electronic Media </a:t>
            </a:r>
            <a:r>
              <a:rPr lang="en-US" b="1" i="1" dirty="0" err="1" smtClean="0"/>
              <a:t>Managemen</a:t>
            </a:r>
            <a:r>
              <a:rPr lang="en-US" b="1" dirty="0" smtClean="0"/>
              <a:t>. Focal Press. 1991. Boston. </a:t>
            </a:r>
          </a:p>
          <a:p>
            <a:pPr marL="0" indent="0">
              <a:buNone/>
            </a:pPr>
            <a:r>
              <a:rPr lang="en-US" b="1" dirty="0" smtClean="0"/>
              <a:t>4. Casey B, Casey Neil, Calvert  Ben. </a:t>
            </a:r>
            <a:r>
              <a:rPr lang="en-US" b="1" i="1" dirty="0" smtClean="0"/>
              <a:t>Television Studies (The Key Concept)</a:t>
            </a:r>
            <a:r>
              <a:rPr lang="en-US" b="1" dirty="0" smtClean="0"/>
              <a:t>. </a:t>
            </a:r>
            <a:r>
              <a:rPr lang="en-US" b="1" dirty="0" err="1" smtClean="0"/>
              <a:t>Routledge</a:t>
            </a:r>
            <a:r>
              <a:rPr lang="en-US" b="1" dirty="0" smtClean="0"/>
              <a:t>. 2008.        London and New York.</a:t>
            </a:r>
          </a:p>
          <a:p>
            <a:pPr marL="0" indent="0">
              <a:buNone/>
            </a:pPr>
            <a:r>
              <a:rPr lang="en-US" b="1" dirty="0" smtClean="0"/>
              <a:t>5. </a:t>
            </a:r>
            <a:r>
              <a:rPr lang="en-US" b="1" dirty="0" err="1" smtClean="0"/>
              <a:t>Buku-buku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artikel</a:t>
            </a:r>
            <a:r>
              <a:rPr lang="en-US" b="1" dirty="0" smtClean="0"/>
              <a:t> </a:t>
            </a:r>
            <a:r>
              <a:rPr lang="en-US" b="1" dirty="0" err="1" smtClean="0"/>
              <a:t>pendukung</a:t>
            </a:r>
            <a:r>
              <a:rPr lang="en-US" b="1" dirty="0" smtClean="0"/>
              <a:t> </a:t>
            </a:r>
            <a:r>
              <a:rPr lang="en-US" b="1" dirty="0" err="1" smtClean="0"/>
              <a:t>sejenis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media </a:t>
            </a:r>
            <a:r>
              <a:rPr lang="en-US" b="1" dirty="0" err="1" smtClean="0"/>
              <a:t>penyiaran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523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chemeClr val="tx1"/>
                </a:solidFill>
              </a:rPr>
              <a:t>S</a:t>
            </a:r>
            <a:r>
              <a:rPr lang="en-US" sz="4400" b="1" dirty="0" smtClean="0">
                <a:solidFill>
                  <a:schemeClr val="tx1"/>
                </a:solidFill>
              </a:rPr>
              <a:t>ILABUS PERKULIAHAN MSDM MEDIA PENYIARAN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338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206573"/>
              </p:ext>
            </p:extLst>
          </p:nvPr>
        </p:nvGraphicFramePr>
        <p:xfrm>
          <a:off x="283334" y="222740"/>
          <a:ext cx="11191741" cy="6129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3606"/>
                <a:gridCol w="4062394"/>
                <a:gridCol w="3477202"/>
                <a:gridCol w="279853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KOMPETENSI DASAR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MATERI </a:t>
                      </a: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URAIAN MATERI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07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Paham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dan mengerti prpses perkuliahan, tugas dan ujian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Kontrak belajar dan silabus kuliah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kesepakatan kuliah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Pembentukan kelompok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1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Paham bagaimana bentuk manajemen SDM media penyiaran 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Definisi  Manajemen SDM Penyiaran 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1. Definisi Manajemen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Gambaran umum Manajemen SDM Penyiaran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81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Memahami Fungsi SDM di media penyiaran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Fungsi manajemen dunia penyiaran 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1.Fungsi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staffing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2. Fungsi  Compensation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3. Fungsi training dan development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81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Tahu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dan paham pekerjaan di media penyiatan dan karakteristik SDM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individu-individu dalam dunia televisi 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Manajemen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SDM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Penyiaran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1. Bidang kerja, 2.  Sifat &amp; karakter pekerja media , 3. Kebutuhan pekerja media </a:t>
                      </a:r>
                    </a:p>
                  </a:txBody>
                  <a:tcPr marL="68580" marR="68580" marT="0" marB="0"/>
                </a:tc>
              </a:tr>
              <a:tr h="538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Mampu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memahami kebutuhan SDM media Penyiaran 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Kebutuhan SDM di media penyiaran serta perencanaan SDM  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Format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Berita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adio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Perencanaan SDM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2. Tujuan dan manfaat  Perencanaan SDM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62301" y="33284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d-ID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20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973387"/>
              </p:ext>
            </p:extLst>
          </p:nvPr>
        </p:nvGraphicFramePr>
        <p:xfrm>
          <a:off x="321972" y="260647"/>
          <a:ext cx="11346286" cy="6037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0971"/>
                <a:gridCol w="4174445"/>
                <a:gridCol w="3554593"/>
                <a:gridCol w="2766277"/>
              </a:tblGrid>
              <a:tr h="3333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KOMPETENSI DASAR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MATERI </a:t>
                      </a: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URAIAN MATERI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85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Memahami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proses rekrutmen SDM penyiaran yang efektif 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Rekrutmen dan seleksi SDM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Media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Penyiaran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Tujuan Rekrutmen </a:t>
                      </a: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Hambatan  dan tahapan  Rekrutmen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17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Mampu menjelaskan struktur oeganisasi tim produksi televisi   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Struktur 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organisasi  tim produksi TV dan lingkup kerjanya 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Struktur organisasi tim produksi </a:t>
                      </a: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Job desk 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posisi dan organisasi </a:t>
                      </a:r>
                      <a:endParaRPr lang="id-ID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71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UJIAN TENGAH SEMESTER</a:t>
                      </a:r>
                      <a:r>
                        <a:rPr lang="id-ID" sz="28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id-ID" sz="2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104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Mampu membuat konsep alur kerja organisasi TV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Team </a:t>
                      </a: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dalam organisasi TV </a:t>
                      </a:r>
                      <a:endParaRPr lang="en-US" sz="1600" baseline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Format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Berita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TV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</a:rPr>
                        <a:t>Perencanaan program siaran 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</a:rPr>
                        <a:t>Role play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antar mhs </a:t>
                      </a:r>
                      <a:endParaRPr lang="id-ID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889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Mendeskripsikan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dan merencanakan organisasi TV dan peningkatan karir karyawan 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Directing target di organisasi TV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Rundown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Berita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TV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Radio 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Pemahaman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target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pengelolaaan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organisasi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TV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Cara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membuat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Rundown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berita</a:t>
                      </a:r>
                      <a:endParaRPr lang="id-ID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285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232117"/>
              </p:ext>
            </p:extLst>
          </p:nvPr>
        </p:nvGraphicFramePr>
        <p:xfrm>
          <a:off x="283336" y="389436"/>
          <a:ext cx="11333409" cy="6191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411"/>
                <a:gridCol w="4113816"/>
                <a:gridCol w="3521218"/>
                <a:gridCol w="2833964"/>
              </a:tblGrid>
              <a:tr h="382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KOMPETENSI DASAR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MATERI </a:t>
                      </a: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id-ID" sz="1800" dirty="0" smtClean="0">
                          <a:solidFill>
                            <a:schemeClr val="tx1"/>
                          </a:solidFill>
                          <a:effectLst/>
                        </a:rPr>
                        <a:t>URAIAN MATERI </a:t>
                      </a:r>
                      <a:endParaRPr lang="id-ID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0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50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Membuat rencana</a:t>
                      </a:r>
                      <a:r>
                        <a:rPr lang="id-ID" sz="1500" baseline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 +kebutuhan SDM siaran TV (Produksi)</a:t>
                      </a:r>
                      <a:endParaRPr lang="id-ID" sz="150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Bagaimana mengeksekusi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planning program TV </a:t>
                      </a:r>
                      <a:endParaRPr lang="en-US" sz="1500" baseline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Mengelola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Share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Rating  TV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Diskusi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membaca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rating/ share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kiat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meningkatkan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performa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acara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41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Membuat rencana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 +kebutuhan SDM siaran TV (News)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Bagaimana mengeksekusi planning program TV 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Pemasaran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 TV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Radio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Teknik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memasarkan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program TV </a:t>
                      </a:r>
                      <a:r>
                        <a:rPr lang="en-US" sz="15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5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radio 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id-ID" sz="15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2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Memaparkan ie terkait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rencana kerja </a:t>
                      </a: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 media TV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Pembahasan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dan diskusi rencana program TV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Membahas</a:t>
                      </a:r>
                      <a:r>
                        <a:rPr lang="id-ID" sz="15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ide kreatif membuat program TV dan kebutuhan SDM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266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Memahami contoh dan keberhasilan manajemen dalam dunia TV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Hasil yang positif dari terapan manajemen media </a:t>
                      </a:r>
                      <a:endParaRPr lang="en-US" sz="15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Keberhasilan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TV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dan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radio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</a:rPr>
                        <a:t>Contoh kasus program yang mengandalkan terapan manajemen media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</a:rPr>
                        <a:t>penyiaran</a:t>
                      </a:r>
                      <a:endParaRPr lang="id-ID" sz="15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d-ID" sz="150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/>
                </a:tc>
              </a:tr>
              <a:tr h="12390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id-ID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Menjelaskan hal penting dari manajemen media massa khususnya televisi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Kapita selekta 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Pembahasan teori dan contoh kasus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dalam</a:t>
                      </a:r>
                      <a:r>
                        <a:rPr lang="en-US" sz="15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media </a:t>
                      </a:r>
                      <a:r>
                        <a:rPr lang="en-US" sz="15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penyiaran</a:t>
                      </a:r>
                      <a:endParaRPr lang="id-ID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968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 smtClean="0"/>
              <a:t>--END--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252905722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54</TotalTime>
  <Words>574</Words>
  <Application>Microsoft Office PowerPoint</Application>
  <PresentationFormat>Widescreen</PresentationFormat>
  <Paragraphs>115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Corbel</vt:lpstr>
      <vt:lpstr>Times New Roman</vt:lpstr>
      <vt:lpstr>Wingdings 2</vt:lpstr>
      <vt:lpstr>Frame</vt:lpstr>
      <vt:lpstr>            Kontrak Perkuliahan                  Semester Genap 2020/2021</vt:lpstr>
      <vt:lpstr>Bahan Kajian </vt:lpstr>
      <vt:lpstr>PowerPoint Presentation</vt:lpstr>
      <vt:lpstr>Bahan Pustaka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7</cp:revision>
  <dcterms:created xsi:type="dcterms:W3CDTF">2021-04-19T04:51:53Z</dcterms:created>
  <dcterms:modified xsi:type="dcterms:W3CDTF">2021-04-19T05:46:00Z</dcterms:modified>
</cp:coreProperties>
</file>